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Kanit" panose="020B0604020202020204" charset="-34"/>
      <p:regular r:id="rId13"/>
    </p:embeddedFont>
    <p:embeddedFont>
      <p:font typeface="Martel Sans Light" panose="020B0604020202020204" charset="0"/>
      <p:regular r:id="rId14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00C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2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93126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1C4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00C35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780319" y="1165020"/>
            <a:ext cx="5486400" cy="5359231"/>
          </a:xfrm>
          <a:prstGeom prst="flowChartConnector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284821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Политическая мысль </a:t>
            </a:r>
            <a:r>
              <a:rPr lang="en-US" sz="4400" dirty="0" err="1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Древнего</a:t>
            </a: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 </a:t>
            </a:r>
            <a:r>
              <a:rPr lang="en-US" sz="4400" dirty="0" err="1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Китая</a:t>
            </a:r>
            <a:r>
              <a:rPr lang="ru-RU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. </a:t>
            </a:r>
            <a:r>
              <a:rPr lang="en-US" sz="4400" dirty="0" err="1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Конфуций</a:t>
            </a:r>
            <a:r>
              <a:rPr lang="ru-RU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.</a:t>
            </a:r>
            <a:endParaRPr lang="en-US" sz="4400" dirty="0"/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426CCFD8-3BF5-B950-C374-B81352D6A192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9921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4696301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Заключение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5759291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Конфуцианство является важной частью китайской истории и культуры. Оно предлагает ценные уроки морали, этики и государственного управления.</a:t>
            </a:r>
            <a:endParaRPr lang="en-US" sz="185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D65943A1-0C75-93CC-C473-6AC4F0BC93E3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1942267"/>
            <a:ext cx="12954952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Исторический контекст: Эпоха Чжоу и период Чуньцю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Эпоха Чжоу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837724" y="4539853"/>
            <a:ext cx="6185535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В эпоху Чжоу (1046–256 гг. до н.э.) Китай управлялся императорами, но власть ослабевала, возникали междоусобные войны.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7614761" y="3948589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Период Чуньцю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14761" y="4539853"/>
            <a:ext cx="6185535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В период Чуньцю (771–476 гг. до н.э.) централизованная власть распалась, начались междоусобные войны, что привело к социальным потрясениям.</a:t>
            </a:r>
            <a:endParaRPr lang="en-US" sz="185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35454979-0FE9-0EFB-3CFC-17F4EEF08CE1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14630399" cy="257567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1162" y="3142298"/>
            <a:ext cx="9339620" cy="6060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Биография Конфуция (551–479 гг. до н.э.)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7303770" y="4057412"/>
            <a:ext cx="22860" cy="3605808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5" name="Shape 2"/>
          <p:cNvSpPr/>
          <p:nvPr/>
        </p:nvSpPr>
        <p:spPr>
          <a:xfrm>
            <a:off x="6488073" y="4509611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6" name="Shape 3"/>
          <p:cNvSpPr/>
          <p:nvPr/>
        </p:nvSpPr>
        <p:spPr>
          <a:xfrm>
            <a:off x="7083385" y="4289227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7" name="Text 4"/>
          <p:cNvSpPr/>
          <p:nvPr/>
        </p:nvSpPr>
        <p:spPr>
          <a:xfrm>
            <a:off x="7169765" y="4339233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21162" y="4263390"/>
            <a:ext cx="5563791" cy="989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Конфуций родился в период политической нестабильности и искал путь к восстановлению порядка и морали.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524155" y="5539740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10" name="Shape 7"/>
          <p:cNvSpPr/>
          <p:nvPr/>
        </p:nvSpPr>
        <p:spPr>
          <a:xfrm>
            <a:off x="7083385" y="531935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7169765" y="5369362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8345448" y="5293519"/>
            <a:ext cx="5563791" cy="6593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Он путешествовал по разным царствам в поисках правителя, который бы принял его идеи.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488073" y="6466880"/>
            <a:ext cx="618173" cy="22860"/>
          </a:xfrm>
          <a:prstGeom prst="roundRect">
            <a:avLst>
              <a:gd name="adj" fmla="val 135211"/>
            </a:avLst>
          </a:prstGeom>
          <a:solidFill>
            <a:srgbClr val="48446D"/>
          </a:solidFill>
          <a:ln/>
        </p:spPr>
      </p:sp>
      <p:sp>
        <p:nvSpPr>
          <p:cNvPr id="14" name="Shape 11"/>
          <p:cNvSpPr/>
          <p:nvPr/>
        </p:nvSpPr>
        <p:spPr>
          <a:xfrm>
            <a:off x="7083385" y="6246495"/>
            <a:ext cx="463629" cy="463629"/>
          </a:xfrm>
          <a:prstGeom prst="roundRect">
            <a:avLst>
              <a:gd name="adj" fmla="val 6667"/>
            </a:avLst>
          </a:prstGeom>
          <a:solidFill>
            <a:srgbClr val="2F2B54"/>
          </a:solidFill>
          <a:ln/>
        </p:spPr>
      </p:sp>
      <p:sp>
        <p:nvSpPr>
          <p:cNvPr id="15" name="Text 12"/>
          <p:cNvSpPr/>
          <p:nvPr/>
        </p:nvSpPr>
        <p:spPr>
          <a:xfrm>
            <a:off x="7169765" y="6296501"/>
            <a:ext cx="290870" cy="3636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250" dirty="0"/>
          </a:p>
        </p:txBody>
      </p:sp>
      <p:sp>
        <p:nvSpPr>
          <p:cNvPr id="16" name="Text 13"/>
          <p:cNvSpPr/>
          <p:nvPr/>
        </p:nvSpPr>
        <p:spPr>
          <a:xfrm>
            <a:off x="721162" y="6220658"/>
            <a:ext cx="5563791" cy="9890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550"/>
              </a:lnSpc>
              <a:buNone/>
            </a:pPr>
            <a:r>
              <a:rPr lang="en-US" sz="16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Конфуций был не только мыслителем, но и педагогом. Он основал свою школу и обучал учеников принципам добродетели.</a:t>
            </a:r>
            <a:endParaRPr lang="en-US" sz="1600" dirty="0"/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ECE27A72-09E6-0E69-37F1-95B3EDF6C030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 b="10867"/>
          <a:stretch/>
        </p:blipFill>
        <p:spPr>
          <a:xfrm>
            <a:off x="0" y="1"/>
            <a:ext cx="14630400" cy="2667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3930968"/>
            <a:ext cx="12333327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Основные понятия конфуцианства: Жэнь (仁)</a:t>
            </a:r>
            <a:endParaRPr lang="en-US" sz="4400" dirty="0"/>
          </a:p>
        </p:txBody>
      </p:sp>
      <p:sp>
        <p:nvSpPr>
          <p:cNvPr id="5" name="Text 2"/>
          <p:cNvSpPr/>
          <p:nvPr/>
        </p:nvSpPr>
        <p:spPr>
          <a:xfrm>
            <a:off x="1615559" y="5263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Человеколюбие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615559" y="5758696"/>
            <a:ext cx="5579983" cy="11490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Жэнь - это центральное понятие конфуцианства. Оно означает человеколюбие, гуманность, милосердие.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8212693" y="5263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Основа морали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212693" y="5758696"/>
            <a:ext cx="557998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Жэнь - это основа морального совершенствования. Это способность сопереживать другим людям и действовать во благо.</a:t>
            </a:r>
            <a:endParaRPr lang="en-US" sz="18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B6A41E08-1341-448C-FAF1-54D877785DC3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Блок-схема: узел 10">
            <a:extLst>
              <a:ext uri="{FF2B5EF4-FFF2-40B4-BE49-F238E27FC236}">
                <a16:creationId xmlns:a16="http://schemas.microsoft.com/office/drawing/2014/main" id="{FCAA98F3-B73A-B7CC-5316-15C5563183CB}"/>
              </a:ext>
            </a:extLst>
          </p:cNvPr>
          <p:cNvSpPr/>
          <p:nvPr/>
        </p:nvSpPr>
        <p:spPr>
          <a:xfrm>
            <a:off x="1299373" y="5336677"/>
            <a:ext cx="204907" cy="204907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Блок-схема: узел 11">
            <a:extLst>
              <a:ext uri="{FF2B5EF4-FFF2-40B4-BE49-F238E27FC236}">
                <a16:creationId xmlns:a16="http://schemas.microsoft.com/office/drawing/2014/main" id="{4916B903-13F6-22B9-4342-3384495BB6DF}"/>
              </a:ext>
            </a:extLst>
          </p:cNvPr>
          <p:cNvSpPr/>
          <p:nvPr/>
        </p:nvSpPr>
        <p:spPr>
          <a:xfrm>
            <a:off x="7888843" y="5336678"/>
            <a:ext cx="204907" cy="204907"/>
          </a:xfrm>
          <a:prstGeom prst="flowChartConnector">
            <a:avLst/>
          </a:prstGeom>
          <a:solidFill>
            <a:schemeClr val="bg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019413"/>
            <a:ext cx="7468553" cy="2112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Основные понятия конфуцианства: Ли (禮) и И (義)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324124" y="3490436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6563439" y="3729752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Ли (禮)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63439" y="4225290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Ли - это ритуал, этикет, нормы поведения, которые помогают поддерживать порядок в обществе.</a:t>
            </a:r>
            <a:endParaRPr lang="en-US" sz="1850" dirty="0"/>
          </a:p>
        </p:txBody>
      </p:sp>
      <p:sp>
        <p:nvSpPr>
          <p:cNvPr id="7" name="Shape 4"/>
          <p:cNvSpPr/>
          <p:nvPr/>
        </p:nvSpPr>
        <p:spPr>
          <a:xfrm>
            <a:off x="6324124" y="5469969"/>
            <a:ext cx="7468553" cy="1740218"/>
          </a:xfrm>
          <a:prstGeom prst="roundRect">
            <a:avLst>
              <a:gd name="adj" fmla="val 2063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6563439" y="5709285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 (義)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563439" y="6204823"/>
            <a:ext cx="6989921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И - это справедливость, долг, моральный императив. Это чувство того, что нужно делать правильно.</a:t>
            </a:r>
            <a:endParaRPr lang="en-US" sz="185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FDC8F103-2B92-9CBC-8EE8-A4875E545C6A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805696" y="1689021"/>
            <a:ext cx="13019008" cy="13542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00"/>
              </a:lnSpc>
              <a:buNone/>
            </a:pPr>
            <a:r>
              <a:rPr lang="en-US" sz="425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Основные понятия конфуцианства: Сяо (孝) и Цзюньцзы (君子)</a:t>
            </a:r>
            <a:endParaRPr lang="en-US" sz="42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696" y="3388519"/>
            <a:ext cx="575429" cy="5754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5696" y="4194096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Сяо (孝)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05696" y="4670703"/>
            <a:ext cx="6336863" cy="7367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Сяо - это сыновняя почтительность, уважение к старшим. Это основа семьи и общества.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841" y="3388519"/>
            <a:ext cx="575429" cy="5754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7841" y="4194096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Цзюньцзы (君子)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487841" y="4670703"/>
            <a:ext cx="6336863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Цзюньцзы - это благородный муж, идеал нравственного совершенства. Он обладает добродетелью, мудростью и справедливостью.</a:t>
            </a:r>
            <a:endParaRPr lang="en-US" sz="1800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982C30B-AB0E-32F7-5C31-D714E1FBAF43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144000" y="0"/>
            <a:ext cx="5486400" cy="82295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0333" y="597337"/>
            <a:ext cx="7623334" cy="1277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Конфуцианская теория государства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0333" y="2200989"/>
            <a:ext cx="1086207" cy="157936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72414" y="2418159"/>
            <a:ext cx="2829163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Идеальный правитель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172414" y="2867858"/>
            <a:ext cx="6211253" cy="6953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Идеальный правитель - это моральный пример для народа, он заботится о благе своих подданных.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333" y="3780353"/>
            <a:ext cx="1086207" cy="19270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72414" y="3997523"/>
            <a:ext cx="255591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Образование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172414" y="4447223"/>
            <a:ext cx="6211253" cy="1042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Образование и самосовершенствование - это основа для государственных служащих. Они должны обладать моралью и компетенцией.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0333" y="5707380"/>
            <a:ext cx="1086207" cy="19270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72414" y="5924550"/>
            <a:ext cx="2555915" cy="3194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Исправление имен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172414" y="6374249"/>
            <a:ext cx="6211253" cy="10429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"Исправление имен" - это принцип соответствия слов и дел. Ясная терминология - основа для порядка и справедливости.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1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6011" y="550664"/>
            <a:ext cx="7744777" cy="11758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600"/>
              </a:lnSpc>
              <a:buNone/>
            </a:pPr>
            <a:r>
              <a:rPr lang="en-US" sz="37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Влияние конфуцианства на китайское общество</a:t>
            </a:r>
            <a:endParaRPr lang="en-US" sz="3700" dirty="0"/>
          </a:p>
        </p:txBody>
      </p:sp>
      <p:sp>
        <p:nvSpPr>
          <p:cNvPr id="4" name="Shape 1"/>
          <p:cNvSpPr/>
          <p:nvPr/>
        </p:nvSpPr>
        <p:spPr>
          <a:xfrm>
            <a:off x="6186011" y="2026325"/>
            <a:ext cx="149900" cy="1373148"/>
          </a:xfrm>
          <a:prstGeom prst="roundRect">
            <a:avLst>
              <a:gd name="adj" fmla="val 20005"/>
            </a:avLst>
          </a:prstGeom>
          <a:solidFill>
            <a:srgbClr val="2F2B54"/>
          </a:solidFill>
          <a:ln/>
        </p:spPr>
      </p:sp>
      <p:sp>
        <p:nvSpPr>
          <p:cNvPr id="5" name="Text 2"/>
          <p:cNvSpPr/>
          <p:nvPr/>
        </p:nvSpPr>
        <p:spPr>
          <a:xfrm>
            <a:off x="6635710" y="2026325"/>
            <a:ext cx="2815233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Государственная служба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6635710" y="2440067"/>
            <a:ext cx="7295078" cy="959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Конфуцианство повлияло на систему государственной службы. Чиновники должны были пройти экзамены, демонстрируя знание конфуцианских текстов.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485811" y="3599378"/>
            <a:ext cx="149900" cy="1053346"/>
          </a:xfrm>
          <a:prstGeom prst="roundRect">
            <a:avLst>
              <a:gd name="adj" fmla="val 20005"/>
            </a:avLst>
          </a:prstGeom>
          <a:solidFill>
            <a:srgbClr val="2F2B54"/>
          </a:solidFill>
          <a:ln/>
        </p:spPr>
      </p:sp>
      <p:sp>
        <p:nvSpPr>
          <p:cNvPr id="8" name="Text 5"/>
          <p:cNvSpPr/>
          <p:nvPr/>
        </p:nvSpPr>
        <p:spPr>
          <a:xfrm>
            <a:off x="6935510" y="3599378"/>
            <a:ext cx="2351961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Образование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6935510" y="4013121"/>
            <a:ext cx="6995279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Конфуцианство сформировало систему образования и воспитания, делая акцент на моральных ценностях.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785729" y="4852630"/>
            <a:ext cx="149900" cy="1373148"/>
          </a:xfrm>
          <a:prstGeom prst="roundRect">
            <a:avLst>
              <a:gd name="adj" fmla="val 20005"/>
            </a:avLst>
          </a:prstGeom>
          <a:solidFill>
            <a:srgbClr val="2F2B54"/>
          </a:solidFill>
          <a:ln/>
        </p:spPr>
      </p:sp>
      <p:sp>
        <p:nvSpPr>
          <p:cNvPr id="11" name="Text 8"/>
          <p:cNvSpPr/>
          <p:nvPr/>
        </p:nvSpPr>
        <p:spPr>
          <a:xfrm>
            <a:off x="7235428" y="4852630"/>
            <a:ext cx="2351961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Культура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235428" y="5266373"/>
            <a:ext cx="6695361" cy="9594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Конфуцианские ценности стали основой китайской культуры и морали. Они влияли на взаимоотношения между людьми, семейную жизнь и государственное управление.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085528" y="6425684"/>
            <a:ext cx="149900" cy="1053346"/>
          </a:xfrm>
          <a:prstGeom prst="roundRect">
            <a:avLst>
              <a:gd name="adj" fmla="val 20005"/>
            </a:avLst>
          </a:prstGeom>
          <a:solidFill>
            <a:srgbClr val="2F2B54"/>
          </a:solidFill>
          <a:ln/>
        </p:spPr>
      </p:sp>
      <p:sp>
        <p:nvSpPr>
          <p:cNvPr id="14" name="Text 11"/>
          <p:cNvSpPr/>
          <p:nvPr/>
        </p:nvSpPr>
        <p:spPr>
          <a:xfrm>
            <a:off x="7535228" y="6425684"/>
            <a:ext cx="2351961" cy="2938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Распространение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7535228" y="6839426"/>
            <a:ext cx="6395561" cy="639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Конфуцианство распространилось в Корее, Японии, Вьетнаме и других странах, где оказало влияние на их культуры.</a:t>
            </a:r>
            <a:endParaRPr lang="en-US" sz="15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84B43D2A-452C-CEB4-F3B3-0E5BD8967289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738664"/>
            <a:ext cx="10230803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Конфуцианство в современном мире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1872972" y="2789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Актуальность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8131" y="1921431"/>
            <a:ext cx="4534138" cy="453413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23516" y="2666286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1</a:t>
            </a:r>
            <a:endParaRPr lang="en-US" sz="2800" dirty="0"/>
          </a:p>
        </p:txBody>
      </p:sp>
      <p:sp>
        <p:nvSpPr>
          <p:cNvPr id="6" name="Text 3"/>
          <p:cNvSpPr/>
          <p:nvPr/>
        </p:nvSpPr>
        <p:spPr>
          <a:xfrm>
            <a:off x="9941243" y="2789158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Глобализация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8131" y="1921431"/>
            <a:ext cx="4534138" cy="453413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434388" y="3052048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2</a:t>
            </a:r>
            <a:endParaRPr lang="en-US" sz="2800" dirty="0"/>
          </a:p>
        </p:txBody>
      </p:sp>
      <p:sp>
        <p:nvSpPr>
          <p:cNvPr id="9" name="Text 5"/>
          <p:cNvSpPr/>
          <p:nvPr/>
        </p:nvSpPr>
        <p:spPr>
          <a:xfrm>
            <a:off x="9941243" y="52357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Критика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48131" y="1921431"/>
            <a:ext cx="4534138" cy="453413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8048625" y="5262920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3</a:t>
            </a:r>
            <a:endParaRPr lang="en-US" sz="2800" dirty="0"/>
          </a:p>
        </p:txBody>
      </p:sp>
      <p:sp>
        <p:nvSpPr>
          <p:cNvPr id="12" name="Text 7"/>
          <p:cNvSpPr/>
          <p:nvPr/>
        </p:nvSpPr>
        <p:spPr>
          <a:xfrm>
            <a:off x="1872972" y="5235773"/>
            <a:ext cx="2816185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Применение</a:t>
            </a:r>
            <a:endParaRPr lang="en-US" sz="22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48131" y="1921431"/>
            <a:ext cx="4534138" cy="453413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5837753" y="4877157"/>
            <a:ext cx="358140" cy="4476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2800" dirty="0">
                <a:solidFill>
                  <a:srgbClr val="D9E1FF"/>
                </a:solidFill>
                <a:latin typeface="Kanit" pitchFamily="34" charset="0"/>
                <a:ea typeface="Kanit" pitchFamily="34" charset="-122"/>
                <a:cs typeface="Kanit" pitchFamily="34" charset="-120"/>
              </a:rPr>
              <a:t>4</a:t>
            </a:r>
            <a:endParaRPr lang="en-US" sz="2800" dirty="0"/>
          </a:p>
        </p:txBody>
      </p:sp>
      <p:sp>
        <p:nvSpPr>
          <p:cNvPr id="15" name="Text 9"/>
          <p:cNvSpPr/>
          <p:nvPr/>
        </p:nvSpPr>
        <p:spPr>
          <a:xfrm>
            <a:off x="837724" y="6724769"/>
            <a:ext cx="12954952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9E1FF"/>
                </a:solidFill>
                <a:latin typeface="Martel Sans Light" pitchFamily="34" charset="0"/>
                <a:ea typeface="Martel Sans Light" pitchFamily="34" charset="-122"/>
                <a:cs typeface="Martel Sans Light" pitchFamily="34" charset="-120"/>
              </a:rPr>
              <a:t>Конфуцианские идеи актуальны и сегодня, в эпоху глобализации и социальных изменений. Они предлагают ответы на современные вызовы.</a:t>
            </a:r>
            <a:endParaRPr lang="en-US" sz="185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F464AF7C-1CBD-812B-5F2F-1A0D0CBFEEB2}"/>
              </a:ext>
            </a:extLst>
          </p:cNvPr>
          <p:cNvSpPr/>
          <p:nvPr/>
        </p:nvSpPr>
        <p:spPr>
          <a:xfrm>
            <a:off x="12863944" y="7678882"/>
            <a:ext cx="1631375" cy="424789"/>
          </a:xfrm>
          <a:prstGeom prst="rect">
            <a:avLst/>
          </a:prstGeom>
          <a:solidFill>
            <a:srgbClr val="100C35"/>
          </a:solidFill>
          <a:ln>
            <a:solidFill>
              <a:srgbClr val="100C3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495</Words>
  <Application>Microsoft Office PowerPoint</Application>
  <PresentationFormat>Произвольный</PresentationFormat>
  <Paragraphs>66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Kanit</vt:lpstr>
      <vt:lpstr>Arial</vt:lpstr>
      <vt:lpstr>Martel Sans Light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Пользователь</cp:lastModifiedBy>
  <cp:revision>3</cp:revision>
  <dcterms:created xsi:type="dcterms:W3CDTF">2025-03-08T13:06:18Z</dcterms:created>
  <dcterms:modified xsi:type="dcterms:W3CDTF">2025-03-11T19:13:18Z</dcterms:modified>
</cp:coreProperties>
</file>